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78" r:id="rId2"/>
    <p:sldId id="261" r:id="rId3"/>
    <p:sldId id="285" r:id="rId4"/>
    <p:sldId id="284" r:id="rId5"/>
    <p:sldId id="283" r:id="rId6"/>
    <p:sldId id="282" r:id="rId7"/>
    <p:sldId id="286" r:id="rId8"/>
    <p:sldId id="294" r:id="rId9"/>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4" clrIdx="0">
    <p:extLst>
      <p:ext uri="{19B8F6BF-5375-455C-9EA6-DF929625EA0E}">
        <p15:presenceInfo xmlns:p15="http://schemas.microsoft.com/office/powerpoint/2012/main" userId="Till Gut" providerId="None"/>
      </p:ext>
    </p:extLst>
  </p:cmAuthor>
  <p:cmAuthor id="2" name="Elsa Garcia-Maltras De Blas" initials="EGDB" lastIdx="3"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151" autoAdjust="0"/>
  </p:normalViewPr>
  <p:slideViewPr>
    <p:cSldViewPr snapToGrid="0">
      <p:cViewPr varScale="1">
        <p:scale>
          <a:sx n="81" d="100"/>
          <a:sy n="81" d="100"/>
        </p:scale>
        <p:origin x="16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10.02.2022</a:t>
            </a:fld>
            <a:endParaRPr lang="et-E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et-E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10/02/2022</a:t>
            </a:fld>
            <a:endParaRPr lang="et-EE"/>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t-EE"/>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t-EE"/>
          </a:p>
        </p:txBody>
      </p:sp>
    </p:spTree>
    <p:extLst>
      <p:ext uri="{BB962C8B-B14F-4D97-AF65-F5344CB8AC3E}">
        <p14:creationId xmlns:p14="http://schemas.microsoft.com/office/powerpoint/2010/main" val="390490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dirty="0"/>
              <a:t>Milliseid põhimõtteid on piiriüleste tõendite küsimuse lahendamiseks kasutatud?</a:t>
            </a:r>
          </a:p>
          <a:p>
            <a:endParaRPr lang="et-EE" dirty="0"/>
          </a:p>
          <a:p>
            <a:pPr marL="171450" indent="-171450">
              <a:buFont typeface="Arial" panose="020B0604020202020204" pitchFamily="34" charset="0"/>
              <a:buChar char="•"/>
            </a:pPr>
            <a:r>
              <a:rPr lang="et-EE" dirty="0"/>
              <a:t>Locus regit actum: esimene lahendus, mis pakuti sellele probleemile välja 1959. aasta kriminaalasjades vastastikuse abistamise Euroopa konventsioonis. Taotluse saanud pool peab käsitlema õigusabitaotlusi oma riigi õiguse kohaselt. Oluline on tõendite asukoht/kus uurimismeetmeid rakendatakse. = Pole võimalik ületada erinevatest menetlusreeglitest tulenevaid raskusi</a:t>
            </a:r>
          </a:p>
          <a:p>
            <a:endParaRPr lang="et-EE" dirty="0"/>
          </a:p>
          <a:p>
            <a:pPr marL="171450" indent="-171450">
              <a:buFont typeface="Arial" panose="020B0604020202020204" pitchFamily="34" charset="0"/>
              <a:buChar char="•"/>
            </a:pPr>
            <a:r>
              <a:rPr lang="et-EE" dirty="0"/>
              <a:t> Forum regit actum: ELi 2000. aasta MLA konventsiooni artikkel 4 (taotluse saanud liikmesriik peab järgima formaalsusi ja protseduure, mille taotlev liikmesriik on sõnaselgelt ära näidanud, et kogutud tõendeid oleks võimalik selle liikmesriigi menetluses kasutada)</a:t>
            </a:r>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t-EE"/>
          </a:p>
        </p:txBody>
      </p:sp>
    </p:spTree>
    <p:extLst>
      <p:ext uri="{BB962C8B-B14F-4D97-AF65-F5344CB8AC3E}">
        <p14:creationId xmlns:p14="http://schemas.microsoft.com/office/powerpoint/2010/main" val="12048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17600"/>
            <a:ext cx="5486400" cy="3086100"/>
          </a:xfrm>
        </p:spPr>
      </p:sp>
      <p:sp>
        <p:nvSpPr>
          <p:cNvPr id="3" name="Marcador de notas 2"/>
          <p:cNvSpPr>
            <a:spLocks noGrp="1"/>
          </p:cNvSpPr>
          <p:nvPr>
            <p:ph type="body" idx="1"/>
          </p:nvPr>
        </p:nvSpPr>
        <p:spPr/>
        <p:txBody>
          <a:bodyPr/>
          <a:lstStyle/>
          <a:p>
            <a:r>
              <a:rPr lang="et-EE" dirty="0"/>
              <a:t>Vastastikune tõendite lubatavus: ühes liikmesriigis seaduslikult kogutud tõendid peavad olema teiste liimesriikide õigusmenetlustes lubatavad (Tampere 1999 järeldus 36 kohtuotsuste vastastikusest tunnustamisest)</a:t>
            </a:r>
          </a:p>
          <a:p>
            <a:endParaRPr lang="et-EE" dirty="0"/>
          </a:p>
          <a:p>
            <a:r>
              <a:rPr lang="et-EE" dirty="0"/>
              <a:t>EIOs (artikkel 9) kasutati vastastikuse tunnustamise ja forum regit actumi (täideviiv asutus peab järgima formaalsusi ja protseduure, mille väljastav asutus on sõnaselgelt ära näidanud) kombineerimise põhimõtet … kuid kas sellest piisab praktikas õigussüsteemide erinevuste ületamiseks ja lubatavuse tagamiseks?</a:t>
            </a:r>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t-EE"/>
          </a:p>
        </p:txBody>
      </p:sp>
    </p:spTree>
    <p:extLst>
      <p:ext uri="{BB962C8B-B14F-4D97-AF65-F5344CB8AC3E}">
        <p14:creationId xmlns:p14="http://schemas.microsoft.com/office/powerpoint/2010/main" val="193542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t-EE"/>
          </a:p>
        </p:txBody>
      </p:sp>
    </p:spTree>
    <p:extLst>
      <p:ext uri="{BB962C8B-B14F-4D97-AF65-F5344CB8AC3E}">
        <p14:creationId xmlns:p14="http://schemas.microsoft.com/office/powerpoint/2010/main" val="2497919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t-EE"/>
          </a:p>
        </p:txBody>
      </p:sp>
    </p:spTree>
    <p:extLst>
      <p:ext uri="{BB962C8B-B14F-4D97-AF65-F5344CB8AC3E}">
        <p14:creationId xmlns:p14="http://schemas.microsoft.com/office/powerpoint/2010/main" val="1810613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dirty="0"/>
              <a:t>Võite grupiga arutada, kuidas see teie riigi õiguse vaatenurgast toimida võiks</a:t>
            </a:r>
          </a:p>
          <a:p>
            <a:endParaRPr lang="et-EE" dirty="0"/>
          </a:p>
          <a:p>
            <a:r>
              <a:rPr lang="et-EE" dirty="0"/>
              <a:t>Põhjendus (80) EPPO poolt kohtule esitatud tõendeid ei tohiks tunnistada vastuvõetamatuks üksnes põhjusel, et need koguti teises liikmesriigis või teise liikmesriigi õiguse kohaselt, tingimusel et asja menetlev kohus leiab, et tõendite vastuvõtmine vastab õiglase menetluse põhimõttele ja et põhiõiguste hartas sätestatud kahtlustatava ning süüdistatava kaitseõigus on tagatud. Käesolev määrus austab põhiõigusi ja järgib põhimõtteid, mida on tunnustatud ELi lepingu artiklis 6 ning põhiõiguste hartas, eelkõige selle VI jaotises, rahvusvahelises õiguses ja rahvusvahelistes lepingutes, millega on ühinenud liit või kõik liikmesriigid, kaasa arvatud Euroopa inimõiguste ja põhivabaduste kaitse konventsioon, ning liikmesriikide põhiseadustes nende kohaldamisala piires. Kooskõlas nimetatud põhimõtetega ning austades liikmesriikide erinevaid õigussüsteeme ja -traditsioone, nagu on sätestatud ELi toimimise lepingu artikli 67 lõikes 1, ei tõlgendata ühtegi käesoleva määruse sätet kui keeldu asja menetlevale kohtule kohaldada õiglast menetlust käsitlevaid siseriikliku õiguse aluspõhimõtteid, mida nad kohaldavad oma siseriiklikes süsteemides, sealhulgas tavaõiguse süsteemis.</a:t>
            </a:r>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t-EE"/>
          </a:p>
        </p:txBody>
      </p:sp>
    </p:spTree>
    <p:extLst>
      <p:ext uri="{BB962C8B-B14F-4D97-AF65-F5344CB8AC3E}">
        <p14:creationId xmlns:p14="http://schemas.microsoft.com/office/powerpoint/2010/main" val="58909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a:t>Õige vastus on C</a:t>
            </a: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t-EE"/>
          </a:p>
        </p:txBody>
      </p:sp>
    </p:spTree>
    <p:extLst>
      <p:ext uri="{BB962C8B-B14F-4D97-AF65-F5344CB8AC3E}">
        <p14:creationId xmlns:p14="http://schemas.microsoft.com/office/powerpoint/2010/main" val="551159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6113E31D-E2AB-40D1-8B51-AFA5AFEF393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t-EE"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t-EE" dirty="0">
                <a:solidFill>
                  <a:schemeClr val="bg1"/>
                </a:solidFill>
              </a:rPr>
              <a:t>Töö EPPOga detsentraliseeritud tasandil — </a:t>
            </a:r>
            <a:br/>
            <a:r>
              <a:rPr lang="et-EE" dirty="0">
                <a:solidFill>
                  <a:schemeClr val="bg1"/>
                </a:solidFill>
              </a:rPr>
              <a:t>koolitusmaterjalid prokuröridele ja eeluurimiskohtunikele</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564A2FD6-CC07-4B80-8EB3-9101E141C40B}"/>
              </a:ext>
            </a:extLst>
          </p:cNvPr>
          <p:cNvSpPr txBox="1"/>
          <p:nvPr/>
        </p:nvSpPr>
        <p:spPr>
          <a:xfrm>
            <a:off x="710738" y="1678896"/>
            <a:ext cx="10501745" cy="2123658"/>
          </a:xfrm>
          <a:prstGeom prst="rect">
            <a:avLst/>
          </a:prstGeom>
          <a:noFill/>
        </p:spPr>
        <p:txBody>
          <a:bodyPr wrap="square" rtlCol="0">
            <a:spAutoFit/>
          </a:bodyPr>
          <a:lstStyle/>
          <a:p>
            <a:r>
              <a:rPr lang="et-EE"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EPPO ja tõendite lubatavus</a:t>
            </a:r>
          </a:p>
        </p:txBody>
      </p:sp>
    </p:spTree>
    <p:extLst>
      <p:ext uri="{BB962C8B-B14F-4D97-AF65-F5344CB8AC3E}">
        <p14:creationId xmlns:p14="http://schemas.microsoft.com/office/powerpoint/2010/main" val="299678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a:t>Tõendite lubatavus:</a:t>
            </a:r>
            <a:r>
              <a:rPr lang="en-US"/>
              <a:t>	</a:t>
            </a:r>
            <a:r>
              <a:rPr lang="et-EE"/>
              <a:t>keeruline teema</a:t>
            </a:r>
            <a:endParaRPr lang="et-EE" dirty="0"/>
          </a:p>
        </p:txBody>
      </p:sp>
      <p:sp>
        <p:nvSpPr>
          <p:cNvPr id="3" name="Marcador de contenido 2"/>
          <p:cNvSpPr>
            <a:spLocks noGrp="1"/>
          </p:cNvSpPr>
          <p:nvPr>
            <p:ph idx="1"/>
          </p:nvPr>
        </p:nvSpPr>
        <p:spPr>
          <a:xfrm>
            <a:off x="686437" y="1905000"/>
            <a:ext cx="10526046" cy="4267200"/>
          </a:xfrm>
        </p:spPr>
        <p:txBody>
          <a:bodyPr>
            <a:normAutofit/>
          </a:bodyPr>
          <a:lstStyle/>
          <a:p>
            <a:pPr marL="0" indent="0">
              <a:buNone/>
            </a:pPr>
            <a:endParaRPr lang="et-EE" b="1" dirty="0"/>
          </a:p>
          <a:p>
            <a:r>
              <a:rPr lang="et-EE" dirty="0">
                <a:solidFill>
                  <a:schemeClr val="tx1"/>
                </a:solidFill>
                <a:latin typeface="+mn-lt"/>
              </a:rPr>
              <a:t>Rahvusvaheline õigusabi kriminaalküsimustes</a:t>
            </a:r>
          </a:p>
          <a:p>
            <a:pPr marL="0" indent="0">
              <a:buNone/>
            </a:pPr>
            <a:r>
              <a:rPr lang="et-EE" dirty="0">
                <a:solidFill>
                  <a:schemeClr val="tx1"/>
                </a:solidFill>
                <a:latin typeface="+mn-lt"/>
              </a:rPr>
              <a:t>+ võimalus riikideüleselt tõendeid koguda</a:t>
            </a:r>
            <a:r>
              <a:rPr lang="et-EE" dirty="0"/>
              <a:t> </a:t>
            </a:r>
          </a:p>
          <a:p>
            <a:pPr marL="0" indent="0">
              <a:buNone/>
            </a:pPr>
            <a:r>
              <a:rPr lang="et-EE" dirty="0">
                <a:solidFill>
                  <a:schemeClr val="tx1"/>
                </a:solidFill>
                <a:latin typeface="+mn-lt"/>
              </a:rPr>
              <a:t>– vaja on lahendada probleem, mil määral ühest riigist kogutud tõendeid teises riigis kasutada saab</a:t>
            </a:r>
          </a:p>
          <a:p>
            <a:r>
              <a:rPr lang="et-EE" dirty="0">
                <a:solidFill>
                  <a:schemeClr val="tx1"/>
                </a:solidFill>
                <a:latin typeface="+mn-lt"/>
              </a:rPr>
              <a:t>Põhimõtted?</a:t>
            </a:r>
          </a:p>
          <a:p>
            <a:pPr marL="0" indent="0">
              <a:buNone/>
            </a:pPr>
            <a:r>
              <a:rPr lang="et-EE" dirty="0">
                <a:solidFill>
                  <a:schemeClr val="tx1"/>
                </a:solidFill>
                <a:latin typeface="+mn-lt"/>
              </a:rPr>
              <a:t>Locus regit actum </a:t>
            </a:r>
          </a:p>
          <a:p>
            <a:pPr marL="0" indent="0">
              <a:buNone/>
            </a:pPr>
            <a:r>
              <a:rPr lang="et-EE" dirty="0">
                <a:solidFill>
                  <a:schemeClr val="tx1"/>
                </a:solidFill>
                <a:latin typeface="+mn-lt"/>
              </a:rPr>
              <a:t>Forum</a:t>
            </a:r>
            <a:r>
              <a:rPr lang="et-EE" dirty="0"/>
              <a:t> </a:t>
            </a:r>
            <a:r>
              <a:rPr lang="et-EE" dirty="0">
                <a:solidFill>
                  <a:schemeClr val="tx1"/>
                </a:solidFill>
                <a:latin typeface="+mn-lt"/>
              </a:rPr>
              <a:t>regit</a:t>
            </a:r>
            <a:r>
              <a:rPr lang="et-EE" dirty="0"/>
              <a:t> </a:t>
            </a:r>
            <a:r>
              <a:rPr lang="et-EE" dirty="0">
                <a:solidFill>
                  <a:schemeClr val="tx1"/>
                </a:solidFill>
                <a:latin typeface="+mn-lt"/>
              </a:rPr>
              <a:t>actum</a:t>
            </a:r>
            <a:r>
              <a:rPr lang="et-EE" dirty="0"/>
              <a:t> </a:t>
            </a:r>
          </a:p>
          <a:p>
            <a:pPr marL="0" indent="0">
              <a:buNone/>
            </a:pPr>
            <a:endParaRPr lang="et-EE" dirty="0"/>
          </a:p>
        </p:txBody>
      </p:sp>
      <p:sp>
        <p:nvSpPr>
          <p:cNvPr id="4" name="Dia számának helye 3">
            <a:extLst>
              <a:ext uri="{FF2B5EF4-FFF2-40B4-BE49-F238E27FC236}">
                <a16:creationId xmlns:a16="http://schemas.microsoft.com/office/drawing/2014/main" id="{EA24C647-45F7-4DE1-A64A-CBAB33E50731}"/>
              </a:ext>
            </a:extLst>
          </p:cNvPr>
          <p:cNvSpPr>
            <a:spLocks noGrp="1"/>
          </p:cNvSpPr>
          <p:nvPr>
            <p:ph type="sldNum" sz="quarter" idx="12"/>
          </p:nvPr>
        </p:nvSpPr>
        <p:spPr/>
        <p:txBody>
          <a:bodyPr/>
          <a:lstStyle/>
          <a:p>
            <a:fld id="{6113E31D-E2AB-40D1-8B51-AFA5AFEF393A}" type="slidenum">
              <a:rPr lang="en-US" smtClean="0"/>
              <a:t>2</a:t>
            </a:fld>
            <a:endParaRPr lang="et-EE" dirty="0"/>
          </a:p>
        </p:txBody>
      </p:sp>
    </p:spTree>
    <p:extLst>
      <p:ext uri="{BB962C8B-B14F-4D97-AF65-F5344CB8AC3E}">
        <p14:creationId xmlns:p14="http://schemas.microsoft.com/office/powerpoint/2010/main" val="330717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a:t>Tõendite lubatavus:</a:t>
            </a:r>
            <a:r>
              <a:rPr lang="en-US"/>
              <a:t>	</a:t>
            </a:r>
            <a:r>
              <a:rPr lang="et-EE"/>
              <a:t>keeruline teema</a:t>
            </a:r>
            <a:endParaRPr lang="et-EE" dirty="0"/>
          </a:p>
        </p:txBody>
      </p:sp>
      <p:sp>
        <p:nvSpPr>
          <p:cNvPr id="3" name="Marcador de contenido 2"/>
          <p:cNvSpPr>
            <a:spLocks noGrp="1"/>
          </p:cNvSpPr>
          <p:nvPr>
            <p:ph idx="1"/>
          </p:nvPr>
        </p:nvSpPr>
        <p:spPr/>
        <p:txBody>
          <a:bodyPr>
            <a:normAutofit/>
          </a:bodyPr>
          <a:lstStyle/>
          <a:p>
            <a:pPr marL="0" indent="0">
              <a:buNone/>
            </a:pPr>
            <a:r>
              <a:rPr lang="et-EE" dirty="0">
                <a:solidFill>
                  <a:schemeClr val="tx1"/>
                </a:solidFill>
                <a:latin typeface="+mn-lt"/>
              </a:rPr>
              <a:t>Probleem? Liikmesriikide tõendeid puudutavad reeglid on erinevad</a:t>
            </a:r>
          </a:p>
          <a:p>
            <a:pPr marL="0" indent="0">
              <a:buNone/>
            </a:pPr>
            <a:r>
              <a:rPr lang="et-EE" dirty="0">
                <a:solidFill>
                  <a:schemeClr val="tx1"/>
                </a:solidFill>
                <a:latin typeface="+mn-lt"/>
              </a:rPr>
              <a:t>Lahendused? </a:t>
            </a:r>
          </a:p>
          <a:p>
            <a:pPr marL="0" indent="0">
              <a:buNone/>
            </a:pPr>
            <a:r>
              <a:rPr lang="et-EE" dirty="0">
                <a:solidFill>
                  <a:schemeClr val="tx1"/>
                </a:solidFill>
                <a:latin typeface="+mn-lt"/>
              </a:rPr>
              <a:t>Tõendite vastastikune tunnustamine</a:t>
            </a:r>
          </a:p>
          <a:p>
            <a:pPr marL="0" indent="0">
              <a:buNone/>
            </a:pPr>
            <a:r>
              <a:rPr lang="et-EE" dirty="0">
                <a:solidFill>
                  <a:schemeClr val="tx1"/>
                </a:solidFill>
                <a:latin typeface="+mn-lt"/>
              </a:rPr>
              <a:t>Minimaalsed ühised normid</a:t>
            </a:r>
            <a:r>
              <a:rPr lang="et-EE" dirty="0"/>
              <a:t> </a:t>
            </a:r>
          </a:p>
          <a:p>
            <a:pPr marL="0" indent="0">
              <a:buNone/>
            </a:pPr>
            <a:r>
              <a:rPr lang="et-EE" i="1" dirty="0">
                <a:solidFill>
                  <a:schemeClr val="tx1"/>
                </a:solidFill>
                <a:latin typeface="+mn-lt"/>
              </a:rPr>
              <a:t>Komisjoni 2009. aasta roheline raamat kriminaalasjade puhul ühelt liikmesriigilt teise jaoks tõendite kogumise ja nende lubatavuse tagamise kohta </a:t>
            </a:r>
            <a:r>
              <a:rPr lang="et-EE" dirty="0">
                <a:solidFill>
                  <a:schemeClr val="tx1"/>
                </a:solidFill>
                <a:latin typeface="+mn-lt"/>
              </a:rPr>
              <a:t>viitas juba ...</a:t>
            </a:r>
          </a:p>
          <a:p>
            <a:pPr marL="0" indent="0">
              <a:buNone/>
            </a:pPr>
            <a:r>
              <a:rPr lang="et-EE" dirty="0">
                <a:solidFill>
                  <a:schemeClr val="tx1"/>
                </a:solidFill>
                <a:latin typeface="+mn-lt"/>
              </a:rPr>
              <a:t>minimaalsetele ühistele normidele tõendite kogumiseks (need võivad olla üldised normid, mis rakenduvad igat tüüpi tõenditele või tõendite tüübist olenevad spetsiifilisemad normid)</a:t>
            </a:r>
          </a:p>
          <a:p>
            <a:endParaRPr lang="et-EE" dirty="0"/>
          </a:p>
        </p:txBody>
      </p:sp>
      <p:sp>
        <p:nvSpPr>
          <p:cNvPr id="4" name="Dia számának helye 3">
            <a:extLst>
              <a:ext uri="{FF2B5EF4-FFF2-40B4-BE49-F238E27FC236}">
                <a16:creationId xmlns:a16="http://schemas.microsoft.com/office/drawing/2014/main" id="{7BB21A5D-01A9-44C1-95E0-5B98B2C77936}"/>
              </a:ext>
            </a:extLst>
          </p:cNvPr>
          <p:cNvSpPr>
            <a:spLocks noGrp="1"/>
          </p:cNvSpPr>
          <p:nvPr>
            <p:ph type="sldNum" sz="quarter" idx="12"/>
          </p:nvPr>
        </p:nvSpPr>
        <p:spPr/>
        <p:txBody>
          <a:bodyPr/>
          <a:lstStyle/>
          <a:p>
            <a:fld id="{6113E31D-E2AB-40D1-8B51-AFA5AFEF393A}" type="slidenum">
              <a:rPr lang="en-US" smtClean="0"/>
              <a:t>3</a:t>
            </a:fld>
            <a:endParaRPr lang="et-EE" dirty="0"/>
          </a:p>
        </p:txBody>
      </p:sp>
    </p:spTree>
    <p:extLst>
      <p:ext uri="{BB962C8B-B14F-4D97-AF65-F5344CB8AC3E}">
        <p14:creationId xmlns:p14="http://schemas.microsoft.com/office/powerpoint/2010/main" val="215118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a:t>Tõendite lubatavus:</a:t>
            </a:r>
            <a:r>
              <a:rPr lang="en-US"/>
              <a:t>	</a:t>
            </a:r>
            <a:r>
              <a:rPr lang="et-EE"/>
              <a:t>keeruline teema</a:t>
            </a:r>
            <a:endParaRPr lang="et-EE" dirty="0"/>
          </a:p>
        </p:txBody>
      </p:sp>
      <p:sp>
        <p:nvSpPr>
          <p:cNvPr id="3" name="Marcador de contenido 2"/>
          <p:cNvSpPr>
            <a:spLocks noGrp="1"/>
          </p:cNvSpPr>
          <p:nvPr>
            <p:ph idx="1"/>
          </p:nvPr>
        </p:nvSpPr>
        <p:spPr/>
        <p:txBody>
          <a:bodyPr>
            <a:normAutofit/>
          </a:bodyPr>
          <a:lstStyle/>
          <a:p>
            <a:pPr marL="0" indent="0">
              <a:buNone/>
            </a:pPr>
            <a:r>
              <a:rPr lang="et-EE" b="1" dirty="0">
                <a:solidFill>
                  <a:schemeClr val="tx1"/>
                </a:solidFill>
                <a:latin typeface="+mn-lt"/>
              </a:rPr>
              <a:t>ELi toimimise lepingu artikkel 82 </a:t>
            </a:r>
            <a:r>
              <a:rPr lang="et-EE" dirty="0">
                <a:solidFill>
                  <a:schemeClr val="tx1"/>
                </a:solidFill>
                <a:latin typeface="+mn-lt"/>
              </a:rPr>
              <a:t>2. Määral, mil see on vajalik kohtuotsuste ning õigusasutuste otsuste vastastikuse tunnustamise ning samuti politsei- ja õiguskoostöö hõlbustamiseks piiriülese mõõtmega kriminaalasjades, võivad Euroopa Parlament ja nõukogu seadusandliku tavamenetluse kohaselt kehtestada </a:t>
            </a:r>
            <a:r>
              <a:rPr lang="et-EE" b="1" dirty="0">
                <a:solidFill>
                  <a:schemeClr val="tx1"/>
                </a:solidFill>
                <a:latin typeface="+mn-lt"/>
              </a:rPr>
              <a:t>direktiividega miinimumeeskirjad</a:t>
            </a:r>
            <a:r>
              <a:rPr lang="et-EE" dirty="0">
                <a:solidFill>
                  <a:schemeClr val="tx1"/>
                </a:solidFill>
                <a:latin typeface="+mn-lt"/>
              </a:rPr>
              <a:t>. Sellised eeskirjad võtavad arvesse liikmesriikide õigustraditsioonide ja -süsteemide vahelisi erinevusi.</a:t>
            </a:r>
          </a:p>
          <a:p>
            <a:pPr marL="0" indent="0">
              <a:buNone/>
            </a:pPr>
            <a:r>
              <a:rPr lang="et-EE" dirty="0">
                <a:solidFill>
                  <a:schemeClr val="tx1"/>
                </a:solidFill>
                <a:latin typeface="+mn-lt"/>
              </a:rPr>
              <a:t>Need käsitlevad:</a:t>
            </a:r>
          </a:p>
          <a:p>
            <a:pPr marL="514350" indent="-514350">
              <a:buAutoNum type="alphaLcParenBoth"/>
            </a:pPr>
            <a:r>
              <a:rPr lang="et-EE" b="1" dirty="0">
                <a:solidFill>
                  <a:schemeClr val="tx1"/>
                </a:solidFill>
                <a:latin typeface="+mn-lt"/>
              </a:rPr>
              <a:t>tõendite vastastikust lubatavust liikmesriikide vahel</a:t>
            </a:r>
          </a:p>
          <a:p>
            <a:pPr marL="0" indent="0">
              <a:buNone/>
            </a:pPr>
            <a:endParaRPr lang="et-EE" b="1" dirty="0">
              <a:solidFill>
                <a:schemeClr val="tx1"/>
              </a:solidFill>
              <a:latin typeface="+mn-lt"/>
            </a:endParaRPr>
          </a:p>
          <a:p>
            <a:pPr marL="0" indent="0">
              <a:buNone/>
            </a:pPr>
            <a:r>
              <a:rPr lang="et-EE" dirty="0">
                <a:solidFill>
                  <a:schemeClr val="tx1"/>
                </a:solidFill>
                <a:latin typeface="+mn-lt"/>
              </a:rPr>
              <a:t>--- EL-I TOIMIMISE LEPINGU UUED VÕIMALUSED … mida POLE KASUTATUD</a:t>
            </a:r>
          </a:p>
          <a:p>
            <a:pPr marL="0" indent="0">
              <a:buNone/>
            </a:pPr>
            <a:endParaRPr lang="et-EE" dirty="0"/>
          </a:p>
          <a:p>
            <a:endParaRPr lang="et-EE" dirty="0"/>
          </a:p>
        </p:txBody>
      </p:sp>
      <p:sp>
        <p:nvSpPr>
          <p:cNvPr id="4" name="Dia számának helye 3">
            <a:extLst>
              <a:ext uri="{FF2B5EF4-FFF2-40B4-BE49-F238E27FC236}">
                <a16:creationId xmlns:a16="http://schemas.microsoft.com/office/drawing/2014/main" id="{7FA5395D-FA9B-4332-92C2-BE3F50725D60}"/>
              </a:ext>
            </a:extLst>
          </p:cNvPr>
          <p:cNvSpPr>
            <a:spLocks noGrp="1"/>
          </p:cNvSpPr>
          <p:nvPr>
            <p:ph type="sldNum" sz="quarter" idx="12"/>
          </p:nvPr>
        </p:nvSpPr>
        <p:spPr/>
        <p:txBody>
          <a:bodyPr/>
          <a:lstStyle/>
          <a:p>
            <a:fld id="{6113E31D-E2AB-40D1-8B51-AFA5AFEF393A}" type="slidenum">
              <a:rPr lang="en-US" smtClean="0"/>
              <a:t>4</a:t>
            </a:fld>
            <a:endParaRPr lang="et-EE" dirty="0"/>
          </a:p>
        </p:txBody>
      </p:sp>
    </p:spTree>
    <p:extLst>
      <p:ext uri="{BB962C8B-B14F-4D97-AF65-F5344CB8AC3E}">
        <p14:creationId xmlns:p14="http://schemas.microsoft.com/office/powerpoint/2010/main" val="195790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a:t>EPPO ja tõendite lubatavus</a:t>
            </a:r>
            <a:endParaRPr lang="et-EE" dirty="0"/>
          </a:p>
        </p:txBody>
      </p:sp>
      <p:sp>
        <p:nvSpPr>
          <p:cNvPr id="3" name="Marcador de contenido 2"/>
          <p:cNvSpPr>
            <a:spLocks noGrp="1"/>
          </p:cNvSpPr>
          <p:nvPr>
            <p:ph idx="1"/>
          </p:nvPr>
        </p:nvSpPr>
        <p:spPr>
          <a:xfrm>
            <a:off x="687848" y="1905000"/>
            <a:ext cx="10391830" cy="4267200"/>
          </a:xfrm>
        </p:spPr>
        <p:txBody>
          <a:bodyPr>
            <a:normAutofit/>
          </a:bodyPr>
          <a:lstStyle/>
          <a:p>
            <a:pPr marL="0" indent="0">
              <a:buNone/>
            </a:pPr>
            <a:endParaRPr lang="et-EE" b="1" dirty="0"/>
          </a:p>
          <a:p>
            <a:pPr marL="0" indent="0">
              <a:buNone/>
            </a:pPr>
            <a:r>
              <a:rPr lang="et-EE" b="1" dirty="0">
                <a:solidFill>
                  <a:schemeClr val="tx1"/>
                </a:solidFill>
                <a:latin typeface="+mn-lt"/>
              </a:rPr>
              <a:t>ELi toimimise lepingu artikkel 86 </a:t>
            </a:r>
          </a:p>
          <a:p>
            <a:pPr marL="0" indent="0">
              <a:buNone/>
            </a:pPr>
            <a:r>
              <a:rPr lang="et-EE" dirty="0">
                <a:solidFill>
                  <a:schemeClr val="tx1"/>
                </a:solidFill>
                <a:latin typeface="+mn-lt"/>
              </a:rPr>
              <a:t>1. Liidu finantshuve kahjustavate kuritegude vastu võitlemiseks võib nõukogu seadusandliku erimenetluse kohaselt määruste abil asutada Eurojusti põhjal Euroopa Prokuratuuri (EPPOt).</a:t>
            </a:r>
          </a:p>
          <a:p>
            <a:pPr marL="0" indent="0">
              <a:buNone/>
            </a:pPr>
            <a:r>
              <a:rPr lang="et-EE" dirty="0">
                <a:solidFill>
                  <a:schemeClr val="tx1"/>
                </a:solidFill>
                <a:latin typeface="+mn-lt"/>
              </a:rPr>
              <a:t>3. Määrustega kinnitatakse EPPO põhikiri, tema ülesannete täitmise tingimused, </a:t>
            </a:r>
            <a:r>
              <a:rPr lang="et-EE" b="1" dirty="0">
                <a:solidFill>
                  <a:schemeClr val="tx1"/>
                </a:solidFill>
                <a:latin typeface="+mn-lt"/>
              </a:rPr>
              <a:t>menetlusreeglid</a:t>
            </a:r>
            <a:r>
              <a:rPr lang="et-EE" dirty="0">
                <a:solidFill>
                  <a:schemeClr val="tx1"/>
                </a:solidFill>
                <a:latin typeface="+mn-lt"/>
              </a:rPr>
              <a:t> tema tegevuse ja tõendite lubatavuse kohta, samuti tema ülesannete täitmisel tehtud menetlustoimingute kohtuliku kontrolli suhtes kohaldatavad eeskirjad.</a:t>
            </a:r>
          </a:p>
          <a:p>
            <a:pPr marL="0" indent="0">
              <a:buNone/>
            </a:pPr>
            <a:r>
              <a:rPr lang="et-EE" dirty="0">
                <a:solidFill>
                  <a:schemeClr val="tx1"/>
                </a:solidFill>
                <a:latin typeface="+mn-lt"/>
              </a:rPr>
              <a:t>--- EPPO määruse artikkel 37 … lihtne lahendus? Või on veel midagi tulemas?</a:t>
            </a:r>
          </a:p>
          <a:p>
            <a:pPr marL="0" indent="0">
              <a:buNone/>
            </a:pPr>
            <a:endParaRPr lang="et-EE" dirty="0"/>
          </a:p>
          <a:p>
            <a:endParaRPr lang="et-EE" dirty="0"/>
          </a:p>
        </p:txBody>
      </p:sp>
      <p:sp>
        <p:nvSpPr>
          <p:cNvPr id="4" name="Dia számának helye 3">
            <a:extLst>
              <a:ext uri="{FF2B5EF4-FFF2-40B4-BE49-F238E27FC236}">
                <a16:creationId xmlns:a16="http://schemas.microsoft.com/office/drawing/2014/main" id="{3E987D55-61B0-4C0C-B12A-538F30B7B521}"/>
              </a:ext>
            </a:extLst>
          </p:cNvPr>
          <p:cNvSpPr>
            <a:spLocks noGrp="1"/>
          </p:cNvSpPr>
          <p:nvPr>
            <p:ph type="sldNum" sz="quarter" idx="12"/>
          </p:nvPr>
        </p:nvSpPr>
        <p:spPr/>
        <p:txBody>
          <a:bodyPr/>
          <a:lstStyle/>
          <a:p>
            <a:fld id="{6113E31D-E2AB-40D1-8B51-AFA5AFEF393A}" type="slidenum">
              <a:rPr lang="en-US" smtClean="0"/>
              <a:t>5</a:t>
            </a:fld>
            <a:endParaRPr lang="et-EE" dirty="0"/>
          </a:p>
        </p:txBody>
      </p:sp>
    </p:spTree>
    <p:extLst>
      <p:ext uri="{BB962C8B-B14F-4D97-AF65-F5344CB8AC3E}">
        <p14:creationId xmlns:p14="http://schemas.microsoft.com/office/powerpoint/2010/main" val="138416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a:t>EPPO artikkel 37</a:t>
            </a:r>
            <a:endParaRPr lang="et-EE" dirty="0"/>
          </a:p>
        </p:txBody>
      </p:sp>
      <p:sp>
        <p:nvSpPr>
          <p:cNvPr id="3" name="Marcador de contenido 2"/>
          <p:cNvSpPr>
            <a:spLocks noGrp="1"/>
          </p:cNvSpPr>
          <p:nvPr>
            <p:ph idx="1"/>
          </p:nvPr>
        </p:nvSpPr>
        <p:spPr/>
        <p:txBody>
          <a:bodyPr>
            <a:normAutofit/>
          </a:bodyPr>
          <a:lstStyle/>
          <a:p>
            <a:pPr marL="0" indent="0">
              <a:buNone/>
            </a:pPr>
            <a:r>
              <a:rPr lang="et-EE" dirty="0"/>
              <a:t>1. Euroopa Prokuratuuri prokuröride või süüdistatava poolt kohtule esitatud tõendite vastuvõetavaks tunnistamisest ei saa keelduda üksnes põhjendusega, et need koguti teises liikmesriigis või teise liikmesriigi õiguse kohaselt</a:t>
            </a:r>
            <a:r>
              <a:rPr lang="et-EE" dirty="0">
                <a:solidFill>
                  <a:schemeClr val="tx1"/>
                </a:solidFill>
                <a:latin typeface="+mn-lt"/>
              </a:rPr>
              <a:t>.</a:t>
            </a:r>
          </a:p>
          <a:p>
            <a:pPr marL="0" indent="0">
              <a:buNone/>
            </a:pPr>
            <a:r>
              <a:rPr lang="et-EE" dirty="0"/>
              <a:t>2. Käesolev määrus ei mõjuta asja menetleva kohtu õigust hinnata vabalt süüdistatava või Euroopa Prokuratuuri prokuröride poolt esitatud tõendeid</a:t>
            </a:r>
            <a:r>
              <a:rPr lang="et-EE" dirty="0">
                <a:solidFill>
                  <a:schemeClr val="tx1"/>
                </a:solidFill>
                <a:latin typeface="+mn-lt"/>
              </a:rPr>
              <a:t>.</a:t>
            </a:r>
          </a:p>
          <a:p>
            <a:pPr marL="0" indent="0">
              <a:buNone/>
            </a:pPr>
            <a:endParaRPr lang="et-EE" dirty="0">
              <a:solidFill>
                <a:schemeClr val="tx1"/>
              </a:solidFill>
              <a:latin typeface="+mn-lt"/>
            </a:endParaRPr>
          </a:p>
          <a:p>
            <a:pPr marL="0" indent="0">
              <a:buNone/>
            </a:pPr>
            <a:r>
              <a:rPr lang="et-EE" dirty="0">
                <a:solidFill>
                  <a:schemeClr val="tx1"/>
                </a:solidFill>
                <a:latin typeface="+mn-lt"/>
              </a:rPr>
              <a:t>---- Tõendeid, mille EPPO on kogunud ühes liikmesriigis või ühe liikmesriigi õiguse kohaselt, võib esitada teise osaleva liikmesriigi kohtusse. </a:t>
            </a:r>
          </a:p>
          <a:p>
            <a:pPr marL="0" indent="0">
              <a:buNone/>
            </a:pPr>
            <a:r>
              <a:rPr lang="et-EE" dirty="0">
                <a:solidFill>
                  <a:schemeClr val="tx1"/>
                </a:solidFill>
                <a:latin typeface="+mn-lt"/>
              </a:rPr>
              <a:t>---- Asja menetlev kogus otsustab tõendite kehtivuse üle, tuginedes liikmesriigi õigusele õiglase menetluse seisukohast.</a:t>
            </a:r>
          </a:p>
        </p:txBody>
      </p:sp>
      <p:sp>
        <p:nvSpPr>
          <p:cNvPr id="4" name="Dia számának helye 3">
            <a:extLst>
              <a:ext uri="{FF2B5EF4-FFF2-40B4-BE49-F238E27FC236}">
                <a16:creationId xmlns:a16="http://schemas.microsoft.com/office/drawing/2014/main" id="{18029593-1266-4E7F-9C18-FCEB68C55A31}"/>
              </a:ext>
            </a:extLst>
          </p:cNvPr>
          <p:cNvSpPr>
            <a:spLocks noGrp="1"/>
          </p:cNvSpPr>
          <p:nvPr>
            <p:ph type="sldNum" sz="quarter" idx="12"/>
          </p:nvPr>
        </p:nvSpPr>
        <p:spPr/>
        <p:txBody>
          <a:bodyPr/>
          <a:lstStyle/>
          <a:p>
            <a:fld id="{6113E31D-E2AB-40D1-8B51-AFA5AFEF393A}" type="slidenum">
              <a:rPr lang="en-US" smtClean="0"/>
              <a:t>6</a:t>
            </a:fld>
            <a:endParaRPr lang="et-EE" dirty="0"/>
          </a:p>
        </p:txBody>
      </p:sp>
    </p:spTree>
    <p:extLst>
      <p:ext uri="{BB962C8B-B14F-4D97-AF65-F5344CB8AC3E}">
        <p14:creationId xmlns:p14="http://schemas.microsoft.com/office/powerpoint/2010/main" val="58853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2"/>
            <a:ext cx="9967452" cy="1263080"/>
          </a:xfrm>
        </p:spPr>
        <p:txBody>
          <a:bodyPr>
            <a:normAutofit/>
          </a:bodyPr>
          <a:lstStyle/>
          <a:p>
            <a:r>
              <a:rPr lang="et-EE" sz="3600" dirty="0"/>
              <a:t>KÜSITLUS. PANGE OMA TEADMISED PROOVILE</a:t>
            </a:r>
          </a:p>
        </p:txBody>
      </p:sp>
      <p:sp>
        <p:nvSpPr>
          <p:cNvPr id="3" name="Marcador de contenido 2"/>
          <p:cNvSpPr>
            <a:spLocks noGrp="1"/>
          </p:cNvSpPr>
          <p:nvPr>
            <p:ph idx="1"/>
          </p:nvPr>
        </p:nvSpPr>
        <p:spPr/>
        <p:txBody>
          <a:bodyPr>
            <a:normAutofit/>
          </a:bodyPr>
          <a:lstStyle/>
          <a:p>
            <a:pPr marL="0" indent="0">
              <a:buNone/>
            </a:pPr>
            <a:r>
              <a:rPr lang="et-EE" dirty="0">
                <a:solidFill>
                  <a:schemeClr val="tx1"/>
                </a:solidFill>
                <a:latin typeface="+mn-lt"/>
              </a:rPr>
              <a:t>EPPO kriminaalasja menetlev kohus:</a:t>
            </a:r>
          </a:p>
          <a:p>
            <a:pPr marL="514350" indent="-514350">
              <a:buAutoNum type="alphaUcParenR"/>
            </a:pPr>
            <a:r>
              <a:rPr lang="et-EE" dirty="0">
                <a:solidFill>
                  <a:schemeClr val="tx1"/>
                </a:solidFill>
                <a:latin typeface="+mn-lt"/>
              </a:rPr>
              <a:t>peab lubama kõik tõendid, mille EPPO on esitanud</a:t>
            </a:r>
          </a:p>
          <a:p>
            <a:pPr marL="514350" indent="-514350">
              <a:buAutoNum type="alphaUcParenR"/>
            </a:pPr>
            <a:r>
              <a:rPr lang="et-EE" dirty="0">
                <a:solidFill>
                  <a:schemeClr val="tx1"/>
                </a:solidFill>
                <a:latin typeface="+mn-lt"/>
              </a:rPr>
              <a:t>peab hindama enne tõendi lubamist, kas see koguti seaduslikult, lähtudes määruses kirjeldatud üksikasjalikest reeglitest, mis tõendeid reguleerivad</a:t>
            </a:r>
          </a:p>
          <a:p>
            <a:pPr marL="514350" indent="-514350">
              <a:buAutoNum type="alphaUcParenR"/>
            </a:pPr>
            <a:r>
              <a:rPr lang="et-EE" dirty="0">
                <a:solidFill>
                  <a:schemeClr val="tx1"/>
                </a:solidFill>
                <a:latin typeface="+mn-lt"/>
              </a:rPr>
              <a:t>hindab tõendeid vabalt oma liikmesriigi õiguse alusel</a:t>
            </a:r>
          </a:p>
        </p:txBody>
      </p:sp>
      <p:sp>
        <p:nvSpPr>
          <p:cNvPr id="4" name="Textfeld 3">
            <a:extLst>
              <a:ext uri="{FF2B5EF4-FFF2-40B4-BE49-F238E27FC236}">
                <a16:creationId xmlns:a16="http://schemas.microsoft.com/office/drawing/2014/main" id="{C9553EE9-83AE-4F50-93DD-C5477DF3FF6A}"/>
              </a:ext>
            </a:extLst>
          </p:cNvPr>
          <p:cNvSpPr txBox="1"/>
          <p:nvPr/>
        </p:nvSpPr>
        <p:spPr>
          <a:xfrm>
            <a:off x="2671353" y="4147458"/>
            <a:ext cx="4276202" cy="523220"/>
          </a:xfrm>
          <a:prstGeom prst="rect">
            <a:avLst/>
          </a:prstGeom>
          <a:noFill/>
        </p:spPr>
        <p:txBody>
          <a:bodyPr wrap="square" rtlCol="0">
            <a:spAutoFit/>
          </a:bodyPr>
          <a:lstStyle/>
          <a:p>
            <a:r>
              <a:rPr lang="et-EE" sz="2800" dirty="0">
                <a:solidFill>
                  <a:schemeClr val="accent1">
                    <a:lumMod val="60000"/>
                    <a:lumOff val="40000"/>
                  </a:schemeClr>
                </a:solidFill>
              </a:rPr>
              <a:t>Õige vastus:</a:t>
            </a:r>
            <a:r>
              <a:rPr lang="en-US" sz="2800" dirty="0">
                <a:solidFill>
                  <a:schemeClr val="accent1">
                    <a:lumMod val="60000"/>
                    <a:lumOff val="40000"/>
                  </a:schemeClr>
                </a:solidFill>
              </a:rPr>
              <a:t>	</a:t>
            </a:r>
            <a:r>
              <a:rPr lang="et-EE" sz="2800" dirty="0">
                <a:solidFill>
                  <a:schemeClr val="accent1">
                    <a:lumMod val="60000"/>
                    <a:lumOff val="40000"/>
                  </a:schemeClr>
                </a:solidFill>
              </a:rPr>
              <a:t>C)</a:t>
            </a:r>
          </a:p>
        </p:txBody>
      </p:sp>
      <p:sp>
        <p:nvSpPr>
          <p:cNvPr id="5" name="Dia számának helye 4">
            <a:extLst>
              <a:ext uri="{FF2B5EF4-FFF2-40B4-BE49-F238E27FC236}">
                <a16:creationId xmlns:a16="http://schemas.microsoft.com/office/drawing/2014/main" id="{95FEBA17-931E-4B3D-91E7-F6B620A47FDB}"/>
              </a:ext>
            </a:extLst>
          </p:cNvPr>
          <p:cNvSpPr>
            <a:spLocks noGrp="1"/>
          </p:cNvSpPr>
          <p:nvPr>
            <p:ph type="sldNum" sz="quarter" idx="12"/>
          </p:nvPr>
        </p:nvSpPr>
        <p:spPr/>
        <p:txBody>
          <a:bodyPr/>
          <a:lstStyle/>
          <a:p>
            <a:fld id="{6113E31D-E2AB-40D1-8B51-AFA5AFEF393A}" type="slidenum">
              <a:rPr lang="en-US" smtClean="0"/>
              <a:t>7</a:t>
            </a:fld>
            <a:endParaRPr lang="et-EE" dirty="0"/>
          </a:p>
        </p:txBody>
      </p:sp>
    </p:spTree>
    <p:extLst>
      <p:ext uri="{BB962C8B-B14F-4D97-AF65-F5344CB8AC3E}">
        <p14:creationId xmlns:p14="http://schemas.microsoft.com/office/powerpoint/2010/main" val="21583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t-EE" dirty="0">
                <a:solidFill>
                  <a:schemeClr val="tx1">
                    <a:lumMod val="50000"/>
                    <a:lumOff val="50000"/>
                  </a:schemeClr>
                </a:solidFill>
              </a:rPr>
              <a:t>Tänan </a:t>
            </a:r>
            <a:br/>
            <a:r>
              <a:rPr lang="et-EE" dirty="0">
                <a:solidFill>
                  <a:schemeClr val="tx1">
                    <a:lumMod val="50000"/>
                    <a:lumOff val="50000"/>
                  </a:schemeClr>
                </a:solidFill>
              </a:rPr>
              <a:t>tähelepanu eest</a:t>
            </a:r>
          </a:p>
        </p:txBody>
      </p:sp>
      <p:sp>
        <p:nvSpPr>
          <p:cNvPr id="3" name="Textplatzhalter 2"/>
          <p:cNvSpPr>
            <a:spLocks noGrp="1"/>
          </p:cNvSpPr>
          <p:nvPr>
            <p:ph type="body" idx="1"/>
          </p:nvPr>
        </p:nvSpPr>
        <p:spPr/>
        <p:txBody>
          <a:bodyPr>
            <a:normAutofit lnSpcReduction="10000"/>
          </a:bodyPr>
          <a:lstStyle/>
          <a:p>
            <a:endParaRPr lang="et-EE" dirty="0"/>
          </a:p>
          <a:p>
            <a:r>
              <a:rPr lang="et-E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226</TotalTime>
  <Words>795</Words>
  <Application>Microsoft Office PowerPoint</Application>
  <PresentationFormat>Widescreen</PresentationFormat>
  <Paragraphs>72</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Trebuchet MS</vt:lpstr>
      <vt:lpstr>Wingdings</vt:lpstr>
      <vt:lpstr>Rückblick</vt:lpstr>
      <vt:lpstr>  </vt:lpstr>
      <vt:lpstr>Tõendite lubatavus: keeruline teema</vt:lpstr>
      <vt:lpstr>Tõendite lubatavus: keeruline teema</vt:lpstr>
      <vt:lpstr>Tõendite lubatavus: keeruline teema</vt:lpstr>
      <vt:lpstr>EPPO ja tõendite lubatavus</vt:lpstr>
      <vt:lpstr>EPPO artikkel 37</vt:lpstr>
      <vt:lpstr>KÜSITLUS. PANGE OMA TEADMISED PROOVILE</vt:lpstr>
      <vt:lpstr>Tänan  tähelepanu eest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Liisa Mets</cp:lastModifiedBy>
  <cp:revision>33</cp:revision>
  <cp:lastPrinted>2016-10-12T07:25:39Z</cp:lastPrinted>
  <dcterms:created xsi:type="dcterms:W3CDTF">2020-09-29T09:53:56Z</dcterms:created>
  <dcterms:modified xsi:type="dcterms:W3CDTF">2022-02-10T12:28:25Z</dcterms:modified>
</cp:coreProperties>
</file>